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8" r:id="rId4"/>
    <p:sldId id="257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6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40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90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901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6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114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85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83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615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71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0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C3859-D032-4E22-9DCC-9B0770042C4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26ACB-CDFE-44D5-8FA2-1F7C51A5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3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</p:spPr>
        <p:txBody>
          <a:bodyPr/>
          <a:lstStyle/>
          <a:p>
            <a:r>
              <a:rPr lang="en-US" b="1" dirty="0"/>
              <a:t>History and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3782"/>
            <a:ext cx="10515600" cy="524889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When Sterling Knoll was annexed – Waste Management (WM) was the trash collection service being utilized</a:t>
            </a:r>
          </a:p>
          <a:p>
            <a:pPr lvl="1"/>
            <a:r>
              <a:rPr lang="en-US" dirty="0"/>
              <a:t>Recycling provided</a:t>
            </a:r>
          </a:p>
          <a:p>
            <a:pPr lvl="1"/>
            <a:r>
              <a:rPr lang="en-US" dirty="0"/>
              <a:t>Twice a week pick-up</a:t>
            </a:r>
          </a:p>
          <a:p>
            <a:r>
              <a:rPr lang="en-US" dirty="0"/>
              <a:t>City provided a “subsidy” for subdivisions to utilize private trash collection services </a:t>
            </a:r>
          </a:p>
          <a:p>
            <a:pPr lvl="1"/>
            <a:r>
              <a:rPr lang="en-US" dirty="0"/>
              <a:t>Decision made to stay with Waste Management</a:t>
            </a:r>
          </a:p>
          <a:p>
            <a:pPr lvl="1"/>
            <a:r>
              <a:rPr lang="en-US" dirty="0"/>
              <a:t>Subsidy is currently referred to as recycling service charge and is currently $6.00 per house per month</a:t>
            </a:r>
          </a:p>
          <a:p>
            <a:pPr lvl="1"/>
            <a:r>
              <a:rPr lang="en-US" dirty="0"/>
              <a:t>Subsidy is paid to the homeowner’s association, after the city receives confirmation that the bill has been paid to Waste Management.</a:t>
            </a:r>
          </a:p>
          <a:p>
            <a:pPr lvl="1"/>
            <a:r>
              <a:rPr lang="en-US" dirty="0"/>
              <a:t>The association’s budget accounts for the tax and additional charges over and above what the city provides</a:t>
            </a:r>
          </a:p>
          <a:p>
            <a:pPr lvl="1"/>
            <a:r>
              <a:rPr lang="en-US" dirty="0"/>
              <a:t>Approximately $2,800 a year</a:t>
            </a:r>
          </a:p>
          <a:p>
            <a:r>
              <a:rPr lang="en-US" dirty="0"/>
              <a:t>Originally, there was zero additional billing to the individual homeowner</a:t>
            </a:r>
          </a:p>
          <a:p>
            <a:r>
              <a:rPr lang="en-US" dirty="0"/>
              <a:t>Over the years, as prices increased, individual homeowners started to be billed for WM service</a:t>
            </a:r>
          </a:p>
        </p:txBody>
      </p:sp>
    </p:spTree>
    <p:extLst>
      <p:ext uri="{BB962C8B-B14F-4D97-AF65-F5344CB8AC3E}">
        <p14:creationId xmlns:p14="http://schemas.microsoft.com/office/powerpoint/2010/main" val="185025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615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Timeline for this Increase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258784"/>
            <a:ext cx="10515600" cy="4918179"/>
          </a:xfrm>
        </p:spPr>
        <p:txBody>
          <a:bodyPr>
            <a:normAutofit/>
          </a:bodyPr>
          <a:lstStyle/>
          <a:p>
            <a:r>
              <a:rPr lang="en-US" dirty="0"/>
              <a:t>Original notice from Waste Management to CMSI was sent in early November</a:t>
            </a:r>
          </a:p>
          <a:p>
            <a:pPr lvl="1"/>
            <a:r>
              <a:rPr lang="en-US" dirty="0"/>
              <a:t>Forwarded to board first full week of November</a:t>
            </a:r>
          </a:p>
          <a:p>
            <a:pPr lvl="1"/>
            <a:r>
              <a:rPr lang="en-US" dirty="0"/>
              <a:t>Confusing information – had to be researched, for example the letter from Waste Management referenced a different subdivision (not Sterling Knoll)</a:t>
            </a:r>
          </a:p>
          <a:p>
            <a:pPr lvl="1"/>
            <a:r>
              <a:rPr lang="en-US" dirty="0"/>
              <a:t>CMSI contacted WM for additional information</a:t>
            </a:r>
          </a:p>
          <a:p>
            <a:r>
              <a:rPr lang="en-US" dirty="0"/>
              <a:t>Clarification finally received November 20, 2017</a:t>
            </a:r>
          </a:p>
          <a:p>
            <a:pPr lvl="1"/>
            <a:r>
              <a:rPr lang="en-US" dirty="0"/>
              <a:t>Clarified increase was for Sterling Knoll</a:t>
            </a:r>
          </a:p>
          <a:p>
            <a:pPr lvl="1"/>
            <a:r>
              <a:rPr lang="en-US" dirty="0"/>
              <a:t>Reason for increase was higher tonnage being collected than originally estimated/forecasted, plus billing discrepancies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17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7405"/>
          </a:xfrm>
        </p:spPr>
        <p:txBody>
          <a:bodyPr/>
          <a:lstStyle/>
          <a:p>
            <a:r>
              <a:rPr lang="en-US" b="1" dirty="0"/>
              <a:t>Timeline -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1912"/>
            <a:ext cx="10515600" cy="4835051"/>
          </a:xfrm>
        </p:spPr>
        <p:txBody>
          <a:bodyPr/>
          <a:lstStyle/>
          <a:p>
            <a:r>
              <a:rPr lang="en-US" dirty="0"/>
              <a:t>At that time WM suggested billing the Homeowners Association directly, and not individual homeowners</a:t>
            </a:r>
          </a:p>
          <a:p>
            <a:pPr lvl="1"/>
            <a:r>
              <a:rPr lang="en-US" dirty="0"/>
              <a:t>Not feasible </a:t>
            </a:r>
          </a:p>
          <a:p>
            <a:pPr lvl="1"/>
            <a:r>
              <a:rPr lang="en-US" dirty="0"/>
              <a:t>Increase would be above the maximum yearly amount allowed in our by-laws (maximum increase allowed is 10% per year)</a:t>
            </a:r>
          </a:p>
          <a:p>
            <a:r>
              <a:rPr lang="en-US" dirty="0"/>
              <a:t>Note that the date clarification was received (November 20) was Thanksgiving week – and it had taken two weeks to get any response/clarification back from Waste Management</a:t>
            </a:r>
          </a:p>
          <a:p>
            <a:r>
              <a:rPr lang="en-US" dirty="0"/>
              <a:t>After Thanksgiving holidays, board resumed discussion via e-mail, and George set-up the poll on </a:t>
            </a:r>
            <a:r>
              <a:rPr lang="en-US" dirty="0" err="1"/>
              <a:t>facebook</a:t>
            </a:r>
            <a:r>
              <a:rPr lang="en-US" dirty="0"/>
              <a:t> to receive homeowner input</a:t>
            </a:r>
          </a:p>
        </p:txBody>
      </p:sp>
    </p:spTree>
    <p:extLst>
      <p:ext uri="{BB962C8B-B14F-4D97-AF65-F5344CB8AC3E}">
        <p14:creationId xmlns:p14="http://schemas.microsoft.com/office/powerpoint/2010/main" val="3634287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2407"/>
          </a:xfrm>
        </p:spPr>
        <p:txBody>
          <a:bodyPr/>
          <a:lstStyle/>
          <a:p>
            <a:r>
              <a:rPr lang="en-US" b="1" dirty="0"/>
              <a:t>Billing Discrepancy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74004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CMSI has repeatedly provided Waste Management with the list of homeowners and addresses to send trash bills</a:t>
            </a:r>
          </a:p>
          <a:p>
            <a:r>
              <a:rPr lang="en-US" dirty="0"/>
              <a:t>Additionally, there are homeowners who have contacted WM, and requested a bill – but it has not been provided</a:t>
            </a:r>
          </a:p>
          <a:p>
            <a:r>
              <a:rPr lang="en-US" dirty="0"/>
              <a:t>Even with these actions –</a:t>
            </a:r>
          </a:p>
          <a:p>
            <a:pPr lvl="1"/>
            <a:r>
              <a:rPr lang="en-US" dirty="0"/>
              <a:t>WM is picking up trash from 330+ homes</a:t>
            </a:r>
          </a:p>
          <a:p>
            <a:pPr lvl="1"/>
            <a:r>
              <a:rPr lang="en-US" dirty="0"/>
              <a:t>Only billing/receiving payment from 250 homes</a:t>
            </a:r>
          </a:p>
          <a:p>
            <a:pPr lvl="1"/>
            <a:r>
              <a:rPr lang="en-US" dirty="0"/>
              <a:t>87 Homes not being billed/or not paying – or approximately 25%</a:t>
            </a:r>
          </a:p>
          <a:p>
            <a:pPr lvl="1"/>
            <a:r>
              <a:rPr lang="en-US" dirty="0"/>
              <a:t>In an attempt to get additional information and clarification, WM representative was asked directly (via e-mail) on December 4, what action could/would be taken on the 25% of the homes that do not pay their trash collection bills</a:t>
            </a:r>
          </a:p>
          <a:p>
            <a:pPr lvl="1"/>
            <a:r>
              <a:rPr lang="en-US" dirty="0"/>
              <a:t>To date, no answer has been received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453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2407"/>
          </a:xfrm>
        </p:spPr>
        <p:txBody>
          <a:bodyPr/>
          <a:lstStyle/>
          <a:p>
            <a:r>
              <a:rPr lang="en-US" b="1" dirty="0"/>
              <a:t>Costs Comparison for WM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7532"/>
            <a:ext cx="10515600" cy="498943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All numbers are per month and before taxes –bills are being received by the homeowners</a:t>
            </a:r>
          </a:p>
          <a:p>
            <a:r>
              <a:rPr lang="en-US" dirty="0"/>
              <a:t>Homeowner</a:t>
            </a:r>
          </a:p>
          <a:p>
            <a:pPr lvl="1"/>
            <a:r>
              <a:rPr lang="en-US" dirty="0"/>
              <a:t>Current - $9.59</a:t>
            </a:r>
          </a:p>
          <a:p>
            <a:pPr lvl="1"/>
            <a:r>
              <a:rPr lang="en-US" dirty="0"/>
              <a:t>Proposed - $19.51</a:t>
            </a:r>
          </a:p>
          <a:p>
            <a:pPr lvl="1"/>
            <a:r>
              <a:rPr lang="en-US" dirty="0"/>
              <a:t>Increase - $9.92</a:t>
            </a:r>
          </a:p>
          <a:p>
            <a:r>
              <a:rPr lang="en-US" dirty="0"/>
              <a:t>City</a:t>
            </a:r>
          </a:p>
          <a:p>
            <a:pPr lvl="1"/>
            <a:r>
              <a:rPr lang="en-US" dirty="0"/>
              <a:t>Current - $6.00</a:t>
            </a:r>
          </a:p>
          <a:p>
            <a:pPr lvl="1"/>
            <a:r>
              <a:rPr lang="en-US" dirty="0"/>
              <a:t>Proposed - $6.00</a:t>
            </a:r>
          </a:p>
          <a:p>
            <a:pPr lvl="1"/>
            <a:r>
              <a:rPr lang="en-US" dirty="0"/>
              <a:t>Increase - $0.00</a:t>
            </a:r>
          </a:p>
          <a:p>
            <a:r>
              <a:rPr lang="en-US" dirty="0"/>
              <a:t>Homeowners Association</a:t>
            </a:r>
          </a:p>
          <a:p>
            <a:pPr lvl="1"/>
            <a:r>
              <a:rPr lang="en-US" dirty="0"/>
              <a:t>Subsidy from city $2,022 per month ($6 per home per month)</a:t>
            </a:r>
          </a:p>
          <a:p>
            <a:pPr lvl="1"/>
            <a:r>
              <a:rPr lang="en-US" dirty="0"/>
              <a:t>Bill from Waste Management $2,267.62 per month – difference of</a:t>
            </a:r>
          </a:p>
          <a:p>
            <a:pPr lvl="1"/>
            <a:r>
              <a:rPr lang="en-US" dirty="0"/>
              <a:t>Includes tax and “cost recovery charge”</a:t>
            </a:r>
          </a:p>
          <a:p>
            <a:pPr lvl="2"/>
            <a:r>
              <a:rPr lang="en-US" dirty="0"/>
              <a:t>Until 2012 only taxes were included ($2,188.82 per month); then additional charge added in</a:t>
            </a:r>
          </a:p>
        </p:txBody>
      </p:sp>
    </p:spTree>
    <p:extLst>
      <p:ext uri="{BB962C8B-B14F-4D97-AF65-F5344CB8AC3E}">
        <p14:creationId xmlns:p14="http://schemas.microsoft.com/office/powerpoint/2010/main" val="2523679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240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Overall Comparison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363483"/>
              </p:ext>
            </p:extLst>
          </p:nvPr>
        </p:nvGraphicFramePr>
        <p:xfrm>
          <a:off x="950026" y="1235035"/>
          <a:ext cx="10403774" cy="44651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8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4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0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7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Waste Management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City of Houston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Cost to Homeowner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$63.37per qtr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Zero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Cost to Association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$735 per qtr (approx.)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Zero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General Trash Pick-up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Twice weekly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Once a week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Recycling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Once a week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Every other week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01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Yard waste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With trash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Weekly - Special bags – approximately $1-$2 each; can contain up to 50 pounds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01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Heavy trash pick-up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Once weekly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Tree waste/Junk – every other month, alternating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0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Holiday Service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Next scheduled date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Next business day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66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Container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Homeowner purchased – must be small/light enough to be picked up by hand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City provided – trash &amp; recycle – large, covered, and picked up by mechanical truck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324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663</Words>
  <Application>Microsoft Office PowerPoint</Application>
  <PresentationFormat>Widescreen</PresentationFormat>
  <Paragraphs>79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History and Background</vt:lpstr>
      <vt:lpstr>Timeline for this Increase</vt:lpstr>
      <vt:lpstr>Timeline - continued</vt:lpstr>
      <vt:lpstr>Billing Discrepancy</vt:lpstr>
      <vt:lpstr>Costs Comparison for WM Services</vt:lpstr>
      <vt:lpstr>Overall Comparison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Sinclair, Susan K. (JSC-DX121)</dc:creator>
  <cp:lastModifiedBy>Susan Sinclair</cp:lastModifiedBy>
  <cp:revision>7</cp:revision>
  <dcterms:created xsi:type="dcterms:W3CDTF">2017-12-08T15:09:12Z</dcterms:created>
  <dcterms:modified xsi:type="dcterms:W3CDTF">2017-12-11T11:36:47Z</dcterms:modified>
</cp:coreProperties>
</file>